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Anton" pitchFamily="2" charset="0"/>
      <p:regular r:id="rId13"/>
    </p:embeddedFont>
    <p:embeddedFont>
      <p:font typeface="Fira Sans" panose="020B0503050000020004" pitchFamily="34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4" d="100"/>
          <a:sy n="64" d="100"/>
        </p:scale>
        <p:origin x="236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256081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  <p:txBody>
          <a:bodyPr/>
          <a:lstStyle/>
          <a:p>
            <a:endParaRPr lang="hr-BA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  <p:txBody>
          <a:bodyPr/>
          <a:lstStyle/>
          <a:p>
            <a:endParaRPr lang="hr-BA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416104" y="3547823"/>
            <a:ext cx="6382261" cy="11339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FA95A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Pravosudni Skener AI (2032):</a:t>
            </a:r>
            <a:r>
              <a:rPr lang="en-US" sz="3550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 – Moja uloga u borbi protiv korupcije</a:t>
            </a:r>
            <a:endParaRPr lang="en-US" sz="3550" dirty="0"/>
          </a:p>
        </p:txBody>
      </p:sp>
      <p:pic>
        <p:nvPicPr>
          <p:cNvPr id="4" name="Picture 3" descr="A computer screen shot of a diagram">
            <a:extLst>
              <a:ext uri="{FF2B5EF4-FFF2-40B4-BE49-F238E27FC236}">
                <a16:creationId xmlns:a16="http://schemas.microsoft.com/office/drawing/2014/main" id="{2153EA5F-8727-5203-6FDF-657841A6EB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6052" y="0"/>
            <a:ext cx="7454348" cy="828923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6280190" y="1061323"/>
            <a:ext cx="7556421" cy="2940010"/>
          </a:xfrm>
          <a:prstGeom prst="roundRect">
            <a:avLst>
              <a:gd name="adj" fmla="val 1157"/>
            </a:avLst>
          </a:prstGeom>
          <a:solidFill>
            <a:srgbClr val="3E3E3E"/>
          </a:solidFill>
          <a:ln/>
        </p:spPr>
        <p:txBody>
          <a:bodyPr/>
          <a:lstStyle/>
          <a:p>
            <a:endParaRPr lang="hr-BA"/>
          </a:p>
        </p:txBody>
      </p:sp>
      <p:sp>
        <p:nvSpPr>
          <p:cNvPr id="4" name="Shape 1"/>
          <p:cNvSpPr/>
          <p:nvPr/>
        </p:nvSpPr>
        <p:spPr>
          <a:xfrm>
            <a:off x="6507004" y="1288137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FA95AE"/>
          </a:solidFill>
          <a:ln/>
        </p:spPr>
        <p:txBody>
          <a:bodyPr/>
          <a:lstStyle/>
          <a:p>
            <a:endParaRPr lang="hr-BA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94170" y="1475184"/>
            <a:ext cx="306110" cy="30611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507004" y="2195393"/>
            <a:ext cx="307586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Brzina Detekcije (Sati/Dani)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6507004" y="2685812"/>
            <a:ext cx="710279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Moja najveća informatička pobjeda. Prešli smo sa revizije koja traje godinama na </a:t>
            </a:r>
            <a:r>
              <a:rPr lang="en-US" sz="1750" dirty="0">
                <a:solidFill>
                  <a:srgbClr val="FA95A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prediktivnu analizu</a:t>
            </a: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u realnom vremenu. AI nas upozorava prije nego što dođe do potpisivanja sumnjivog ugovora.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6280190" y="4228148"/>
            <a:ext cx="7556421" cy="2940010"/>
          </a:xfrm>
          <a:prstGeom prst="roundRect">
            <a:avLst>
              <a:gd name="adj" fmla="val 1157"/>
            </a:avLst>
          </a:prstGeom>
          <a:solidFill>
            <a:srgbClr val="3E3E3E"/>
          </a:solidFill>
          <a:ln/>
        </p:spPr>
        <p:txBody>
          <a:bodyPr/>
          <a:lstStyle/>
          <a:p>
            <a:endParaRPr lang="hr-BA"/>
          </a:p>
        </p:txBody>
      </p:sp>
      <p:sp>
        <p:nvSpPr>
          <p:cNvPr id="9" name="Shape 5"/>
          <p:cNvSpPr/>
          <p:nvPr/>
        </p:nvSpPr>
        <p:spPr>
          <a:xfrm>
            <a:off x="6507004" y="4454962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FA95AE"/>
          </a:solidFill>
          <a:ln/>
        </p:spPr>
        <p:txBody>
          <a:bodyPr/>
          <a:lstStyle/>
          <a:p>
            <a:endParaRPr lang="hr-BA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94170" y="4642009"/>
            <a:ext cx="306110" cy="306110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6507004" y="5362218"/>
            <a:ext cx="378737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400% Povećanje Broja Optuženih</a:t>
            </a:r>
            <a:endParaRPr lang="en-US" sz="2200" dirty="0"/>
          </a:p>
        </p:txBody>
      </p:sp>
      <p:sp>
        <p:nvSpPr>
          <p:cNvPr id="12" name="Text 7"/>
          <p:cNvSpPr/>
          <p:nvPr/>
        </p:nvSpPr>
        <p:spPr>
          <a:xfrm>
            <a:off x="6507004" y="5852636"/>
            <a:ext cx="710279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AI ne samo da otkriva veze, već generiše i detaljne, kvantitativne dokaze potrebne za pravosudnu akciju, čime je pravosuđe BiH dobilo moćan alat za konačno procesuiranje teških slučajeva korupcije.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7000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Uvod: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793790" y="2415064"/>
            <a:ext cx="774418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Vizija Mladih za Transparentnu BiH</a:t>
            </a:r>
            <a:endParaRPr lang="en-US" sz="4450" dirty="0"/>
          </a:p>
        </p:txBody>
      </p:sp>
      <p:sp>
        <p:nvSpPr>
          <p:cNvPr id="4" name="Text 2"/>
          <p:cNvSpPr/>
          <p:nvPr/>
        </p:nvSpPr>
        <p:spPr>
          <a:xfrm>
            <a:off x="793790" y="3464004"/>
            <a:ext cx="130428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Kao mlada inženjerka informatike u Bosni i Hercegovini, oduvijek me frustrirala raširenost korupcije, posebno u javnim nabavkama. Znala sam da naša zemlja zaslužuje bolje i da tehnologija može biti ključni saveznik u borbi za pravdu i transparentnost. Upravo ta vizija me je vodila kroz razvoj projekta koji će promijeniti paradigmu.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807863"/>
            <a:ext cx="130428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Prije nekoliko godina, postavila sam sebi ambiciozan cilj: razviti sistem koji će preduhitriti korupciju, umjesto da je samo otkriva nakon što šteta nastane. Kroz godine predanog rada, istraživanja i saradnje sa timom entuzijasta, razvili smo Pravosudni Skener AI (2032). Njegova implementacija u pravosuđe i regulatorna tijela Bosne i Hercegovine donijela je revoluciju, rezultirajući zapanjujućim i dokumentovanim 75% smanjenjem korupcije na visokom nivou u sektoru javnih nabavki.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536513"/>
            <a:ext cx="1256430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Nastanak Ideje: Od Lokalnih Podataka do Globalne Vizije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585454"/>
            <a:ext cx="130428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Moja inspiracija proizašla je iz duboke analize problema u BiH. Vidjela sam kako se tenderi ponavljaju, kako se specifikacije prilagođavaju, kako "firme duhovi" niču preko noći. Kao informatičar, znala sam da ovi obrasci nisu slučajni – oni su bili tragovi.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1133951" y="6184463"/>
            <a:ext cx="1270265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"Šta ako bismo mogli sve te tragove povezati?", pitala sam se. Ideja je bila stvoriti inteligentan sistem koji bi mogao "čitati" između redova, prepoznavati sumnjive obrasce i upozoravati na potencijalnu korupciju prije nego što bude kasno. To je bio početak "Pravosudnog Skenera AI".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793790" y="5929313"/>
            <a:ext cx="30480" cy="1599009"/>
          </a:xfrm>
          <a:prstGeom prst="rect">
            <a:avLst/>
          </a:prstGeom>
          <a:solidFill>
            <a:srgbClr val="FA95AE"/>
          </a:solidFill>
          <a:ln/>
        </p:spPr>
        <p:txBody>
          <a:bodyPr/>
          <a:lstStyle/>
          <a:p>
            <a:endParaRPr lang="hr-BA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9381" y="771287"/>
            <a:ext cx="13111639" cy="13561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50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Arhitektura Mog Projekta: Kako Funkcionira "Pravosudni Skener AI"</a:t>
            </a:r>
            <a:endParaRPr lang="en-US" sz="4250" dirty="0"/>
          </a:p>
        </p:txBody>
      </p:sp>
      <p:sp>
        <p:nvSpPr>
          <p:cNvPr id="3" name="Text 1"/>
          <p:cNvSpPr/>
          <p:nvPr/>
        </p:nvSpPr>
        <p:spPr>
          <a:xfrm>
            <a:off x="759381" y="2561273"/>
            <a:ext cx="13111639" cy="6941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Pravosudni Skener AI (PS-AI) nije samo aplikacija, već sveobuhvatna digitalna infrastruktura koju sam dizajnirala s ciljem integracije i analize masivnih setova podataka.</a:t>
            </a:r>
            <a:endParaRPr lang="en-US" sz="1700" dirty="0"/>
          </a:p>
        </p:txBody>
      </p:sp>
      <p:sp>
        <p:nvSpPr>
          <p:cNvPr id="4" name="Text 2"/>
          <p:cNvSpPr/>
          <p:nvPr/>
        </p:nvSpPr>
        <p:spPr>
          <a:xfrm>
            <a:off x="759381" y="3580805"/>
            <a:ext cx="7938611" cy="4068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550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3.1. Prikupljanje i Unifikacija Podataka: Temelj Moje Inovacije</a:t>
            </a:r>
            <a:endParaRPr lang="en-US" sz="2550" dirty="0"/>
          </a:p>
        </p:txBody>
      </p:sp>
      <p:sp>
        <p:nvSpPr>
          <p:cNvPr id="5" name="Text 3"/>
          <p:cNvSpPr/>
          <p:nvPr/>
        </p:nvSpPr>
        <p:spPr>
          <a:xfrm>
            <a:off x="759381" y="4313039"/>
            <a:ext cx="13111639" cy="6941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Prvi korak bio je najizazovniji: integracija podataka iz različitih, često nepovezanih izvora u BiH. Postavila sam sistem koji se u realnom vremenu povezuje sa:</a:t>
            </a:r>
            <a:endParaRPr lang="en-US" sz="1700" dirty="0"/>
          </a:p>
        </p:txBody>
      </p:sp>
      <p:sp>
        <p:nvSpPr>
          <p:cNvPr id="6" name="Text 4"/>
          <p:cNvSpPr/>
          <p:nvPr/>
        </p:nvSpPr>
        <p:spPr>
          <a:xfrm>
            <a:off x="759381" y="5251252"/>
            <a:ext cx="13111639" cy="347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Centralnim registrom javnih nabavki BiH: Svaki objavljeni tender, svaka ponuda, svaki ugovor.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759381" y="5674162"/>
            <a:ext cx="13111639" cy="347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Agencijom za finansije i budžet: Praćenje budžetskih izdvajanja i toka novca.</a:t>
            </a:r>
            <a:endParaRPr lang="en-US" sz="1700" dirty="0"/>
          </a:p>
        </p:txBody>
      </p:sp>
      <p:sp>
        <p:nvSpPr>
          <p:cNvPr id="8" name="Text 6"/>
          <p:cNvSpPr/>
          <p:nvPr/>
        </p:nvSpPr>
        <p:spPr>
          <a:xfrm>
            <a:off x="759381" y="6097072"/>
            <a:ext cx="13111639" cy="347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Registar poslovnih subjekata i poreske uprave: Vlasničke strukture kompanija, povezana lica, historijat poslovanja.</a:t>
            </a:r>
            <a:endParaRPr lang="en-US" sz="1700" dirty="0"/>
          </a:p>
        </p:txBody>
      </p:sp>
      <p:sp>
        <p:nvSpPr>
          <p:cNvPr id="9" name="Text 7"/>
          <p:cNvSpPr/>
          <p:nvPr/>
        </p:nvSpPr>
        <p:spPr>
          <a:xfrm>
            <a:off x="759381" y="6519982"/>
            <a:ext cx="13111639" cy="347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Pravosudni informacioni sistem: Sudski zapisi, istrage, presude.</a:t>
            </a:r>
            <a:endParaRPr lang="en-US" sz="1700" dirty="0"/>
          </a:p>
        </p:txBody>
      </p:sp>
      <p:sp>
        <p:nvSpPr>
          <p:cNvPr id="10" name="Text 8"/>
          <p:cNvSpPr/>
          <p:nvPr/>
        </p:nvSpPr>
        <p:spPr>
          <a:xfrm>
            <a:off x="759381" y="7111127"/>
            <a:ext cx="13111639" cy="347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Sve te podatke sam transformisala u uniformisan format i smjestila u moćan "Data Lake", stvarajući jedinstvenu, pretraživu bazu.</a:t>
            </a:r>
            <a:endParaRPr lang="en-US" sz="17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46252"/>
            <a:ext cx="11178421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3.2. Jezgro Sistema: AI Motor za Otkrivanje Neslaganja (Anomaly Detection Engine)</a:t>
            </a:r>
            <a:endParaRPr lang="en-US" sz="2650" dirty="0"/>
          </a:p>
        </p:txBody>
      </p:sp>
      <p:sp>
        <p:nvSpPr>
          <p:cNvPr id="3" name="Text 1"/>
          <p:cNvSpPr/>
          <p:nvPr/>
        </p:nvSpPr>
        <p:spPr>
          <a:xfrm>
            <a:off x="793790" y="232517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Ovo je srce projekta, gdje se primjenjuje najsavremenija vještačka inteligencija.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2943225"/>
            <a:ext cx="13042821" cy="3840004"/>
          </a:xfrm>
          <a:prstGeom prst="roundRect">
            <a:avLst>
              <a:gd name="adj" fmla="val 3810"/>
            </a:avLst>
          </a:prstGeom>
          <a:solidFill>
            <a:srgbClr val="1F1F1F"/>
          </a:solidFill>
          <a:ln w="30480">
            <a:solidFill>
              <a:srgbClr val="575757"/>
            </a:solidFill>
            <a:prstDash val="solid"/>
          </a:ln>
        </p:spPr>
        <p:txBody>
          <a:bodyPr/>
          <a:lstStyle/>
          <a:p>
            <a:endParaRPr lang="hr-BA"/>
          </a:p>
        </p:txBody>
      </p:sp>
      <p:sp>
        <p:nvSpPr>
          <p:cNvPr id="5" name="Shape 3"/>
          <p:cNvSpPr/>
          <p:nvPr/>
        </p:nvSpPr>
        <p:spPr>
          <a:xfrm>
            <a:off x="763310" y="2943225"/>
            <a:ext cx="121920" cy="3840004"/>
          </a:xfrm>
          <a:prstGeom prst="roundRect">
            <a:avLst>
              <a:gd name="adj" fmla="val 27907"/>
            </a:avLst>
          </a:prstGeom>
          <a:solidFill>
            <a:srgbClr val="FA95AE"/>
          </a:solidFill>
          <a:ln/>
        </p:spPr>
        <p:txBody>
          <a:bodyPr/>
          <a:lstStyle/>
          <a:p>
            <a:endParaRPr lang="hr-BA"/>
          </a:p>
        </p:txBody>
      </p:sp>
      <p:sp>
        <p:nvSpPr>
          <p:cNvPr id="6" name="Text 4"/>
          <p:cNvSpPr/>
          <p:nvPr/>
        </p:nvSpPr>
        <p:spPr>
          <a:xfrm>
            <a:off x="1142524" y="3200519"/>
            <a:ext cx="608969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Detekcija Sumnjivih Parametara (Pattern Recognition)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1142524" y="3690938"/>
            <a:ext cx="1243679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Kroz obuku na historijskim podacima (kako onim dokazanim slučajevima korupcije, tako i na normalnim nabavkama), moji ML algoritmi su naučili prepoznati stotine indikatora rizika: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1142524" y="4552831"/>
            <a:ext cx="1243679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"Crvene zastavice" u dokumentaciji: Prečesto mijenjanje tenderskih uslova, neobično kratki rokovi za ponudu, "krojenje" specifikacija da odgovaraju samo jednom ponuđaču.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1142524" y="5357932"/>
            <a:ext cx="12436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Finansijske anomalije: Cijena ponude koja drastično odstupa od tržišne cijene, sumnjivo zaokruženi iznosi faktura.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1142524" y="5800130"/>
            <a:ext cx="1243679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Konzorcijske manipulacije: Otkrivanje skrivenih dogovora između ponuđača (npr. identične štamparske greške u ponudama).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152888"/>
            <a:ext cx="5407104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Model Grafa Povezanosti (Graph Theory)</a:t>
            </a:r>
            <a:endParaRPr lang="en-US" sz="2650" dirty="0"/>
          </a:p>
        </p:txBody>
      </p:sp>
      <p:sp>
        <p:nvSpPr>
          <p:cNvPr id="4" name="Text 1"/>
          <p:cNvSpPr/>
          <p:nvPr/>
        </p:nvSpPr>
        <p:spPr>
          <a:xfrm>
            <a:off x="6280190" y="2918341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Moja najponosnija inovacija je sposobnost sistema da gradi kompleksne mape povezanosti.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3899297"/>
            <a:ext cx="7556421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Naša AI koristi grafovsku teoriju za analizu svih mogućih veza: službenika za nabavke, članova tenderskih komisija, vlasnika i direktora kompanija, pa čak i njihovih rodbinskih veza ili historijskih poslovnih partnerstava. </a:t>
            </a:r>
            <a:r>
              <a:rPr lang="en-US" sz="1750" dirty="0">
                <a:solidFill>
                  <a:srgbClr val="FA95A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Svaka sumnjiva, direktna ili indirektna veza</a:t>
            </a: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– od zajedničkih bankovnih računa do istih sponzorstava na događajima – automatski generira visoki rezultat rizika.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106216"/>
            <a:ext cx="6538555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3.3. Izlaz i Rana Intervencija: Moj Sistem u Akciji</a:t>
            </a:r>
            <a:endParaRPr lang="en-US" sz="2650" dirty="0"/>
          </a:p>
        </p:txBody>
      </p:sp>
      <p:sp>
        <p:nvSpPr>
          <p:cNvPr id="4" name="Text 1"/>
          <p:cNvSpPr/>
          <p:nvPr/>
        </p:nvSpPr>
        <p:spPr>
          <a:xfrm>
            <a:off x="793790" y="287166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PS-AI ne samo da pronalazi anomalije, već svakom procesu javne nabavke dodjeljuje </a:t>
            </a:r>
            <a:r>
              <a:rPr lang="en-US" sz="1750" dirty="0">
                <a:solidFill>
                  <a:srgbClr val="FA95A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Rezultat Rizika (Risk Score)</a:t>
            </a: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od 0 do 100.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3852624"/>
            <a:ext cx="7556421" cy="2270760"/>
          </a:xfrm>
          <a:prstGeom prst="roundRect">
            <a:avLst>
              <a:gd name="adj" fmla="val 1498"/>
            </a:avLst>
          </a:prstGeom>
          <a:solidFill>
            <a:srgbClr val="490315"/>
          </a:solidFill>
          <a:ln/>
        </p:spPr>
        <p:txBody>
          <a:bodyPr/>
          <a:lstStyle/>
          <a:p>
            <a:endParaRPr lang="hr-BA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604" y="4185166"/>
            <a:ext cx="354330" cy="28348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601748" y="4136112"/>
            <a:ext cx="325016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Automatsko Prioritetiziranje: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1601748" y="4717256"/>
            <a:ext cx="652164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Nabavke sa rezultatom iznad kritičnog praga (npr. 85/100) se automatski označavaju kao </a:t>
            </a:r>
            <a:r>
              <a:rPr lang="en-US" sz="1750" dirty="0">
                <a:solidFill>
                  <a:srgbClr val="FA95A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Visokorizične</a:t>
            </a:r>
            <a:r>
              <a:rPr lang="en-US" sz="1750" dirty="0">
                <a:solidFill>
                  <a:srgbClr val="FFFFFF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i šalju se na trenutnu reviziju (tzv. "Deep Dive").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12790" y="324326"/>
            <a:ext cx="4368998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Dokumentovani Rezultati i Mjera Uspjeha u BiH</a:t>
            </a:r>
            <a:endParaRPr lang="en-US" sz="1850" dirty="0"/>
          </a:p>
        </p:txBody>
      </p:sp>
      <p:sp>
        <p:nvSpPr>
          <p:cNvPr id="3" name="Text 1"/>
          <p:cNvSpPr/>
          <p:nvPr/>
        </p:nvSpPr>
        <p:spPr>
          <a:xfrm>
            <a:off x="412790" y="854988"/>
            <a:ext cx="13804821" cy="1887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9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Nakon pune tri godine operativne implementacije Pravosudnog Skenera AI u pravosudne i regulatorne institucije Bosne i Hercegovine, postignuti rezultati potvrdili su moju viziju – tehnologija je zaista najjače oruđe protiv korupcije.</a:t>
            </a:r>
            <a:endParaRPr lang="en-US" sz="900" dirty="0"/>
          </a:p>
        </p:txBody>
      </p:sp>
      <p:sp>
        <p:nvSpPr>
          <p:cNvPr id="4" name="Text 2"/>
          <p:cNvSpPr/>
          <p:nvPr/>
        </p:nvSpPr>
        <p:spPr>
          <a:xfrm>
            <a:off x="412790" y="1176337"/>
            <a:ext cx="13804821" cy="1887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9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Ključni pokazatelji performansi (KPI) su drastično promijenili pejzaž javnih finansija i pravosuđa:</a:t>
            </a:r>
            <a:endParaRPr lang="en-US" sz="900" dirty="0"/>
          </a:p>
        </p:txBody>
      </p:sp>
      <p:sp>
        <p:nvSpPr>
          <p:cNvPr id="5" name="Text 3"/>
          <p:cNvSpPr/>
          <p:nvPr/>
        </p:nvSpPr>
        <p:spPr>
          <a:xfrm>
            <a:off x="412790" y="1541859"/>
            <a:ext cx="2418874" cy="2210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Grafički Prikaz Uticaja PS-AI (2032)</a:t>
            </a:r>
            <a:endParaRPr lang="en-US" sz="1350" dirty="0"/>
          </a:p>
        </p:txBody>
      </p:sp>
      <p:sp>
        <p:nvSpPr>
          <p:cNvPr id="6" name="Text 4"/>
          <p:cNvSpPr/>
          <p:nvPr/>
        </p:nvSpPr>
        <p:spPr>
          <a:xfrm>
            <a:off x="412790" y="1939766"/>
            <a:ext cx="13804821" cy="1887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9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Kao inženjerka informatike, znam da su brojevi neoborivi, ali je vizualizacija ključna za razumijevanje. Ovaj grafikon jasno pokazuje kolika je razlika između reaktivnog sistema prije PS-AI (2029) i proaktivnog sistema nakon moje implementacije (2032).</a:t>
            </a:r>
            <a:endParaRPr lang="en-US" sz="900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790" y="2261116"/>
            <a:ext cx="13804821" cy="7376755"/>
          </a:xfrm>
          <a:prstGeom prst="rect">
            <a:avLst/>
          </a:prstGeom>
        </p:spPr>
      </p:pic>
      <p:sp>
        <p:nvSpPr>
          <p:cNvPr id="8" name="Shape 5"/>
          <p:cNvSpPr/>
          <p:nvPr/>
        </p:nvSpPr>
        <p:spPr>
          <a:xfrm>
            <a:off x="6158389" y="9637871"/>
            <a:ext cx="117872" cy="117872"/>
          </a:xfrm>
          <a:prstGeom prst="roundRect">
            <a:avLst>
              <a:gd name="adj" fmla="val 15515"/>
            </a:avLst>
          </a:prstGeom>
          <a:solidFill>
            <a:srgbClr val="DB0A3E"/>
          </a:solidFill>
          <a:ln/>
        </p:spPr>
        <p:txBody>
          <a:bodyPr/>
          <a:lstStyle/>
          <a:p>
            <a:endParaRPr lang="hr-BA"/>
          </a:p>
        </p:txBody>
      </p:sp>
      <p:sp>
        <p:nvSpPr>
          <p:cNvPr id="9" name="Text 6"/>
          <p:cNvSpPr/>
          <p:nvPr/>
        </p:nvSpPr>
        <p:spPr>
          <a:xfrm>
            <a:off x="6337221" y="9637871"/>
            <a:ext cx="901779" cy="1179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9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Prije PS-AI (2029)</a:t>
            </a:r>
            <a:endParaRPr lang="en-US" sz="900" dirty="0"/>
          </a:p>
        </p:txBody>
      </p:sp>
      <p:sp>
        <p:nvSpPr>
          <p:cNvPr id="10" name="Shape 7"/>
          <p:cNvSpPr/>
          <p:nvPr/>
        </p:nvSpPr>
        <p:spPr>
          <a:xfrm>
            <a:off x="7391400" y="9637871"/>
            <a:ext cx="117872" cy="117872"/>
          </a:xfrm>
          <a:prstGeom prst="roundRect">
            <a:avLst>
              <a:gd name="adj" fmla="val 15515"/>
            </a:avLst>
          </a:prstGeom>
          <a:solidFill>
            <a:srgbClr val="F86D8F"/>
          </a:solidFill>
          <a:ln/>
        </p:spPr>
        <p:txBody>
          <a:bodyPr/>
          <a:lstStyle/>
          <a:p>
            <a:endParaRPr lang="hr-BA"/>
          </a:p>
        </p:txBody>
      </p:sp>
      <p:sp>
        <p:nvSpPr>
          <p:cNvPr id="11" name="Text 8"/>
          <p:cNvSpPr/>
          <p:nvPr/>
        </p:nvSpPr>
        <p:spPr>
          <a:xfrm>
            <a:off x="7570232" y="9637871"/>
            <a:ext cx="998696" cy="1179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9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Nakon PS-AI (2032)</a:t>
            </a:r>
            <a:endParaRPr lang="en-US" sz="9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23824"/>
            <a:ext cx="3911918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Objašnjenje Ključnih Metrika</a:t>
            </a:r>
            <a:endParaRPr lang="en-US" sz="2650" dirty="0"/>
          </a:p>
        </p:txBody>
      </p:sp>
      <p:sp>
        <p:nvSpPr>
          <p:cNvPr id="3" name="Shape 1"/>
          <p:cNvSpPr/>
          <p:nvPr/>
        </p:nvSpPr>
        <p:spPr>
          <a:xfrm>
            <a:off x="793790" y="2902744"/>
            <a:ext cx="6407944" cy="3302913"/>
          </a:xfrm>
          <a:prstGeom prst="roundRect">
            <a:avLst>
              <a:gd name="adj" fmla="val 1030"/>
            </a:avLst>
          </a:prstGeom>
          <a:solidFill>
            <a:srgbClr val="3E3E3E"/>
          </a:solidFill>
          <a:ln/>
        </p:spPr>
        <p:txBody>
          <a:bodyPr/>
          <a:lstStyle/>
          <a:p>
            <a:endParaRPr lang="hr-BA"/>
          </a:p>
        </p:txBody>
      </p:sp>
      <p:sp>
        <p:nvSpPr>
          <p:cNvPr id="4" name="Shape 2"/>
          <p:cNvSpPr/>
          <p:nvPr/>
        </p:nvSpPr>
        <p:spPr>
          <a:xfrm>
            <a:off x="1020604" y="3129558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FA95AE"/>
          </a:solidFill>
          <a:ln/>
        </p:spPr>
        <p:txBody>
          <a:bodyPr/>
          <a:lstStyle/>
          <a:p>
            <a:endParaRPr lang="hr-BA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07770" y="3316605"/>
            <a:ext cx="306110" cy="30611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20604" y="4036814"/>
            <a:ext cx="29802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75% Smanjenje Korupcije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20604" y="4527233"/>
            <a:ext cx="59543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Ovo je najvažniji rezultat. Postignuto je kombinacijom </a:t>
            </a:r>
            <a:r>
              <a:rPr lang="en-US" sz="1750" dirty="0">
                <a:solidFill>
                  <a:srgbClr val="FA95A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efekta odvraćanja</a:t>
            </a: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(znanje da sistem vidi sve) i </a:t>
            </a:r>
            <a:r>
              <a:rPr lang="en-US" sz="1750" dirty="0">
                <a:solidFill>
                  <a:srgbClr val="FA95A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visoke efikasnosti</a:t>
            </a: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u otkrivanju i dokazivanju složenih šema korupcije na najvišem nivou.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428548" y="2902744"/>
            <a:ext cx="6408063" cy="3302913"/>
          </a:xfrm>
          <a:prstGeom prst="roundRect">
            <a:avLst>
              <a:gd name="adj" fmla="val 1030"/>
            </a:avLst>
          </a:prstGeom>
          <a:solidFill>
            <a:srgbClr val="3E3E3E"/>
          </a:solidFill>
          <a:ln/>
        </p:spPr>
        <p:txBody>
          <a:bodyPr/>
          <a:lstStyle/>
          <a:p>
            <a:endParaRPr lang="hr-BA"/>
          </a:p>
        </p:txBody>
      </p:sp>
      <p:sp>
        <p:nvSpPr>
          <p:cNvPr id="9" name="Shape 6"/>
          <p:cNvSpPr/>
          <p:nvPr/>
        </p:nvSpPr>
        <p:spPr>
          <a:xfrm>
            <a:off x="7655362" y="3129558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FA95AE"/>
          </a:solidFill>
          <a:ln/>
        </p:spPr>
        <p:txBody>
          <a:bodyPr/>
          <a:lstStyle/>
          <a:p>
            <a:endParaRPr lang="hr-BA"/>
          </a:p>
        </p:txBody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842528" y="3316605"/>
            <a:ext cx="306110" cy="306110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7655362" y="403681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18% Uštede u Budžetu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7655362" y="4527233"/>
            <a:ext cx="59544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Kroz proaktivno otkazivanje prenapuhanih ugovora i osiguravanje fer tržišne konkurencije zahvaljujući AI analizi, BiH je u tri godine uštedjela milijarde KM.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949</Words>
  <Application>Microsoft Office PowerPoint</Application>
  <PresentationFormat>Custom</PresentationFormat>
  <Paragraphs>57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Fira Sans</vt:lpstr>
      <vt:lpstr>Anton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Hozić, Amina</cp:lastModifiedBy>
  <cp:revision>3</cp:revision>
  <dcterms:created xsi:type="dcterms:W3CDTF">2025-12-12T11:56:37Z</dcterms:created>
  <dcterms:modified xsi:type="dcterms:W3CDTF">2025-12-14T06:14:22Z</dcterms:modified>
</cp:coreProperties>
</file>